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3"/>
  </p:handoutMasterIdLst>
  <p:sldIdLst>
    <p:sldId id="278" r:id="rId3"/>
    <p:sldId id="297" r:id="rId4"/>
    <p:sldId id="291" r:id="rId5"/>
    <p:sldId id="292" r:id="rId6"/>
    <p:sldId id="281" r:id="rId7"/>
    <p:sldId id="282" r:id="rId8"/>
    <p:sldId id="298" r:id="rId10"/>
    <p:sldId id="289" r:id="rId11"/>
    <p:sldId id="288" r:id="rId1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1BB4"/>
    <a:srgbClr val="7030A0"/>
    <a:srgbClr val="DC22DA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 rot="5400000">
            <a:off x="2666365" y="-2668905"/>
            <a:ext cx="6870065" cy="122110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1071245" y="911582"/>
            <a:ext cx="127889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/>
            <a:r>
              <a:rPr lang="en-US" sz="1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DUYI EDUCATION</a:t>
            </a:r>
            <a:endParaRPr lang="en-US" sz="1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ctrTitle" hasCustomPrompt="1"/>
          </p:nvPr>
        </p:nvSpPr>
        <p:spPr>
          <a:xfrm>
            <a:off x="6004560" y="3584575"/>
            <a:ext cx="5004435" cy="1471930"/>
          </a:xfrm>
        </p:spPr>
        <p:txBody>
          <a:bodyPr anchor="ctr" anchorCtr="0"/>
          <a:lstStyle>
            <a:lvl1pPr algn="r" eaLnBrk="1" fontAlgn="auto" latinLnBrk="0" hangingPunct="1">
              <a:lnSpc>
                <a:spcPct val="11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</a:t>
            </a:r>
            <a:endParaRPr lang="zh-CN" altLang="en-US"/>
          </a:p>
        </p:txBody>
      </p:sp>
      <p:sp>
        <p:nvSpPr>
          <p:cNvPr id="26" name="副标题 25"/>
          <p:cNvSpPr>
            <a:spLocks noGrp="1"/>
          </p:cNvSpPr>
          <p:nvPr>
            <p:ph type="subTitle" idx="1" hasCustomPrompt="1"/>
          </p:nvPr>
        </p:nvSpPr>
        <p:spPr>
          <a:xfrm>
            <a:off x="7886700" y="5287645"/>
            <a:ext cx="3122295" cy="487680"/>
          </a:xfrm>
        </p:spPr>
        <p:txBody>
          <a:bodyPr anchor="ctr" anchorCtr="0"/>
          <a:lstStyle>
            <a:lvl1pPr marL="0" indent="0" algn="r" eaLnBrk="1" fontAlgn="auto" latinLnBrk="0" hangingPunct="1">
              <a:lnSpc>
                <a:spcPct val="10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540592" y="404151"/>
            <a:ext cx="4089304" cy="60503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 userDrawn="1"/>
        </p:nvSpPr>
        <p:spPr>
          <a:xfrm>
            <a:off x="1419374" y="4532618"/>
            <a:ext cx="263779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CONTENTS</a:t>
            </a:r>
            <a:endParaRPr lang="en-US" altLang="zh-CN" sz="3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连接符 30"/>
          <p:cNvCxnSpPr/>
          <p:nvPr userDrawn="1"/>
        </p:nvCxnSpPr>
        <p:spPr>
          <a:xfrm>
            <a:off x="1494972" y="5177811"/>
            <a:ext cx="248636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 userDrawn="1"/>
        </p:nvSpPr>
        <p:spPr>
          <a:xfrm>
            <a:off x="3006052" y="5253906"/>
            <a:ext cx="1050853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DUYI EDUCATION  </a:t>
            </a:r>
            <a:endParaRPr lang="zh-CN" altLang="en-US" sz="11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5" name="图片 14" descr="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33700" y="710565"/>
            <a:ext cx="1323975" cy="542925"/>
          </a:xfrm>
          <a:prstGeom prst="rect">
            <a:avLst/>
          </a:prstGeom>
        </p:spPr>
      </p:pic>
      <p:sp>
        <p:nvSpPr>
          <p:cNvPr id="6" name="标题 5"/>
          <p:cNvSpPr>
            <a:spLocks noGrp="1"/>
          </p:cNvSpPr>
          <p:nvPr>
            <p:ph type="ctrTitle" hasCustomPrompt="1"/>
          </p:nvPr>
        </p:nvSpPr>
        <p:spPr>
          <a:xfrm>
            <a:off x="6025515" y="1812925"/>
            <a:ext cx="521970" cy="579120"/>
          </a:xfrm>
        </p:spPr>
        <p:txBody>
          <a:bodyPr anchor="ctr" anchorCtr="0"/>
          <a:lstStyle>
            <a:lvl1pPr algn="l" fontAlgn="ctr">
              <a:defRPr sz="2000"/>
            </a:lvl1pPr>
          </a:lstStyle>
          <a:p>
            <a:r>
              <a:rPr lang="zh-CN" altLang="en-US"/>
              <a:t>01</a:t>
            </a:r>
            <a:endParaRPr lang="zh-CN" altLang="en-US"/>
          </a:p>
        </p:txBody>
      </p:sp>
      <p:sp>
        <p:nvSpPr>
          <p:cNvPr id="26" name="副标题 25"/>
          <p:cNvSpPr>
            <a:spLocks noGrp="1"/>
          </p:cNvSpPr>
          <p:nvPr>
            <p:ph type="subTitle" idx="1"/>
          </p:nvPr>
        </p:nvSpPr>
        <p:spPr>
          <a:xfrm>
            <a:off x="6547485" y="1815465"/>
            <a:ext cx="3987800" cy="576580"/>
          </a:xfrm>
        </p:spPr>
        <p:txBody>
          <a:bodyPr anchor="ctr" anchorCtr="0"/>
          <a:lstStyle>
            <a:lvl1pPr marL="0" indent="0" algn="l" eaLnBrk="1" fontAlgn="auto" latinLnBrk="0" hangingPunct="1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570230"/>
            <a:ext cx="9144000" cy="75882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850390"/>
            <a:ext cx="9144000" cy="641985"/>
          </a:xfrm>
        </p:spPr>
        <p:txBody>
          <a:bodyPr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838200" y="0"/>
            <a:ext cx="471170" cy="12058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4445" y="6146165"/>
            <a:ext cx="12183110" cy="438150"/>
            <a:chOff x="7" y="9184"/>
            <a:chExt cx="19186" cy="690"/>
          </a:xfrm>
        </p:grpSpPr>
        <p:sp>
          <p:nvSpPr>
            <p:cNvPr id="8" name="矩形 7"/>
            <p:cNvSpPr/>
            <p:nvPr userDrawn="1"/>
          </p:nvSpPr>
          <p:spPr>
            <a:xfrm>
              <a:off x="7" y="9490"/>
              <a:ext cx="14173" cy="6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9" name="图片 8" descr="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4427" y="9184"/>
              <a:ext cx="1686" cy="691"/>
            </a:xfrm>
            <a:prstGeom prst="rect">
              <a:avLst/>
            </a:prstGeom>
          </p:spPr>
        </p:pic>
        <p:sp>
          <p:nvSpPr>
            <p:cNvPr id="10" name="矩形 9"/>
            <p:cNvSpPr/>
            <p:nvPr userDrawn="1"/>
          </p:nvSpPr>
          <p:spPr>
            <a:xfrm>
              <a:off x="16359" y="9490"/>
              <a:ext cx="2835" cy="6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 </a:t>
              </a:r>
              <a:endParaRPr lang="en-US" altLang="zh-CN"/>
            </a:p>
          </p:txBody>
        </p:sp>
      </p:grpSp>
      <p:sp>
        <p:nvSpPr>
          <p:cNvPr id="12" name="TextBox 9"/>
          <p:cNvSpPr txBox="1"/>
          <p:nvPr userDrawn="1"/>
        </p:nvSpPr>
        <p:spPr>
          <a:xfrm>
            <a:off x="10876419" y="284746"/>
            <a:ext cx="823595" cy="458470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p>
            <a:pPr algn="ctr"/>
            <a:fld id="{260E2A6B-A809-4840-BF14-8648BC0BDF87}" type="slidenum">
              <a:rPr lang="id-ID" sz="1200" b="0" i="0" smtClean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Montserrat Light" charset="0"/>
              </a:rPr>
            </a:fld>
            <a:r>
              <a:rPr lang="id-ID" sz="18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Montserrat Light" charset="0"/>
              </a:rPr>
              <a:t>  </a:t>
            </a:r>
            <a:endParaRPr lang="id-ID" sz="1800" b="0" i="0" dirty="0" smtClean="0">
              <a:solidFill>
                <a:schemeClr val="tx1">
                  <a:lumMod val="85000"/>
                  <a:lumOff val="1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Montserrat Light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4485" y="2390775"/>
            <a:ext cx="9003665" cy="3449955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p>
            <a:pPr lvl="0"/>
            <a:r>
              <a:rPr lang="zh-CN" altLang="en-US">
                <a:sym typeface="+mn-ea"/>
              </a:rPr>
              <a:t>单击此处编辑母版标题样式</a:t>
            </a:r>
            <a:endParaRPr lang="en-US" dirty="0" smtClean="0"/>
          </a:p>
          <a:p>
            <a:pPr lvl="1"/>
            <a:r>
              <a:rPr lang="zh-CN" altLang="en-US">
                <a:sym typeface="+mn-ea"/>
              </a:rPr>
              <a:t>第二级</a:t>
            </a:r>
            <a:endParaRPr lang="en-US" dirty="0" smtClean="0"/>
          </a:p>
          <a:p>
            <a:pPr lvl="2"/>
            <a:r>
              <a:rPr lang="zh-CN" altLang="en-US">
                <a:sym typeface="+mn-ea"/>
              </a:rPr>
              <a:t>第三级</a:t>
            </a:r>
            <a:endParaRPr lang="en-US" dirty="0" smtClean="0"/>
          </a:p>
          <a:p>
            <a:pPr lvl="3"/>
            <a:r>
              <a:rPr lang="zh-CN" altLang="en-US">
                <a:sym typeface="+mn-ea"/>
              </a:rPr>
              <a:t>第四级</a:t>
            </a:r>
            <a:endParaRPr lang="en-US" dirty="0" smtClean="0"/>
          </a:p>
          <a:p>
            <a:pPr lvl="4"/>
            <a:r>
              <a:rPr lang="en-US" dirty="0"/>
              <a:t>第五级</a:t>
            </a:r>
            <a:endParaRPr lang="en-US" dirty="0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594485" y="816610"/>
            <a:ext cx="9003665" cy="1051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r>
              <a:rPr lang="en-US" smtClean="0"/>
              <a:t>单击此处编辑母版标题样式</a:t>
            </a:r>
            <a:endParaRPr 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u="none" strike="noStrike" kern="1200" cap="none" spc="0" normalizeH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u="none" strike="noStrike" kern="1200" cap="none" spc="0" normalizeH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u="none" strike="noStrike" kern="1200" cap="none" spc="0" normalizeH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u="none" strike="noStrike" kern="1200" cap="none" spc="0" normalizeH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u="none" strike="noStrike" kern="1200" cap="none" spc="0" normalizeH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u="none" strike="noStrike" kern="1200" cap="none" spc="0" normalizeH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sv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586730" y="3584575"/>
            <a:ext cx="5422265" cy="1471930"/>
          </a:xfrm>
        </p:spPr>
        <p:txBody>
          <a:bodyPr/>
          <a:p>
            <a:r>
              <a:rPr lang="en-US" altLang="zh-CN"/>
              <a:t>Three.js</a:t>
            </a:r>
            <a:r>
              <a:rPr lang="zh-CN" altLang="en-US"/>
              <a:t>之材质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886700" y="5157470"/>
            <a:ext cx="3122295" cy="487680"/>
          </a:xfrm>
        </p:spPr>
        <p:txBody>
          <a:bodyPr/>
          <a:p>
            <a:r>
              <a:rPr lang="zh-CN" altLang="en-US"/>
              <a:t>我是董美琪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570230"/>
            <a:ext cx="4329430" cy="300228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750" y="570230"/>
            <a:ext cx="4271010" cy="300291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120" y="3572510"/>
            <a:ext cx="3667760" cy="27514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材质种类</a:t>
            </a:r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8366125" y="1652270"/>
            <a:ext cx="1684655" cy="9004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8798560" y="3122295"/>
            <a:ext cx="1614170" cy="167322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>
            <a:off x="5262880" y="4018915"/>
            <a:ext cx="2047875" cy="9950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>
            <a:off x="6294755" y="2969895"/>
            <a:ext cx="480060" cy="2044700"/>
          </a:xfrm>
          <a:prstGeom prst="rt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种类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850390"/>
            <a:ext cx="9144000" cy="4117975"/>
          </a:xfrm>
        </p:spPr>
        <p:txBody>
          <a:bodyPr>
            <a:normAutofit fontScale="85000"/>
          </a:bodyPr>
          <a:p>
            <a:r>
              <a:rPr lang="zh-CN" altLang="en-US"/>
              <a:t>1.MeshBaseMaterial(网格基础材质)是一种非常简单的材质，这种材质不会考虑光照的影响。使用这种材质网格备渲染成简单的平面多边形，并且可以显示几何体的线框。</a:t>
            </a:r>
            <a:endParaRPr lang="zh-CN" altLang="en-US"/>
          </a:p>
          <a:p>
            <a:r>
              <a:rPr lang="zh-CN" altLang="en-US"/>
              <a:t>2.MeshDepthMaterial(网格深度材质)使用该材质的物体的外观不是由某个材质属性决定的，而是由物体到相机的距离决定的，离相机越近越亮，离相机越远越暗。该材质的属性很少，没有设置物体颜色的属性。如果想改变物体的颜色，就需要创建多材质的物体。</a:t>
            </a:r>
            <a:endParaRPr lang="zh-CN" altLang="en-US"/>
          </a:p>
          <a:p>
            <a:r>
              <a:rPr lang="zh-CN" altLang="en-US"/>
              <a:t>3.MeshNormalMaterial(网格法向材质)通过法向量来映射RGB颜色。每个法向量不同的面都会赋予不同的颜色。</a:t>
            </a:r>
            <a:endParaRPr lang="zh-CN" altLang="en-US"/>
          </a:p>
          <a:p>
            <a:r>
              <a:rPr lang="en-US" altLang="zh-CN"/>
              <a:t>4</a:t>
            </a:r>
            <a:r>
              <a:rPr lang="zh-CN" altLang="en-US"/>
              <a:t>.MeshLambertMaterial(网格朗伯材质)用于创建看上去暗淡的、不光亮的表面，可以对光源产生阴影的效果。</a:t>
            </a:r>
            <a:endParaRPr lang="zh-CN" altLang="en-US"/>
          </a:p>
          <a:p>
            <a:r>
              <a:rPr lang="en-US" altLang="zh-CN"/>
              <a:t>5</a:t>
            </a:r>
            <a:r>
              <a:rPr lang="zh-CN" altLang="en-US"/>
              <a:t>.MeshPhongMaterial(网格phong式材质)用于创建光亮表面的材质。可以产生阴影的效果。</a:t>
            </a:r>
            <a:endParaRPr lang="zh-CN" altLang="en-US"/>
          </a:p>
          <a:p>
            <a:r>
              <a:rPr lang="en-US" altLang="zh-CN"/>
              <a:t>6</a:t>
            </a:r>
            <a:r>
              <a:rPr lang="zh-CN" altLang="en-US"/>
              <a:t>.ShaderMaterial(着色器材质)该材质是最复杂的一种材质，可以使用自己定制的着色器。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02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p>
            <a:r>
              <a:rPr lang="zh-CN" altLang="en-US"/>
              <a:t>属性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551180"/>
            <a:ext cx="9144000" cy="758825"/>
          </a:xfrm>
        </p:spPr>
        <p:txBody>
          <a:bodyPr>
            <a:normAutofit/>
          </a:bodyPr>
          <a:p>
            <a:r>
              <a:rPr lang="zh-CN" altLang="en-US"/>
              <a:t>混合</a:t>
            </a:r>
            <a:r>
              <a:rPr lang="zh-CN" altLang="en-US"/>
              <a:t>属性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0485" y="1470025"/>
            <a:ext cx="94348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 material.blending   在使用此材质显示对象时要使用何种混合。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webgl</a:t>
            </a:r>
            <a:r>
              <a:rPr lang="zh-CN" altLang="en-US"/>
              <a:t>中混合两种颜色的方式之一</a:t>
            </a:r>
            <a:endParaRPr lang="zh-CN" altLang="en-US"/>
          </a:p>
        </p:txBody>
      </p:sp>
      <p:pic>
        <p:nvPicPr>
          <p:cNvPr id="7" name="图片 6" descr="equation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006600" y="2551430"/>
            <a:ext cx="7961630" cy="40830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83665" y="3128645"/>
            <a:ext cx="9208135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Csource：源颜色，代表将要绘制的RGBA 颜色信息，用向量（Rs, Gs, Bs, As） 来表示，此处即红色玻璃的颜色RGBA（1， 0，0 ，0.6）。</a:t>
            </a:r>
            <a:endParaRPr lang="zh-CN" altLang="en-US"/>
          </a:p>
          <a:p>
            <a:r>
              <a:rPr lang="zh-CN" altLang="en-US"/>
              <a:t>Fsource：源因子，代表将要绘制的颜色的透明度，用向量（Sr, Sg, Sb, Sa）来表示，此处代表红色玻璃使用的透明度因子，我们可以采用玻璃自身的透明度，也可以重新设置。</a:t>
            </a:r>
            <a:endParaRPr lang="zh-CN" altLang="en-US"/>
          </a:p>
          <a:p>
            <a:r>
              <a:rPr lang="zh-CN" altLang="en-US"/>
              <a:t>Cdest：目标颜色的颜色信息，用向量（Rd, Gd, Bd, Ad）来表示，此处代表绿色物体的RGBA颜色。</a:t>
            </a:r>
            <a:endParaRPr lang="zh-CN" altLang="en-US"/>
          </a:p>
          <a:p>
            <a:r>
              <a:rPr lang="zh-CN" altLang="en-US"/>
              <a:t>Fsource：目标（绿色物体）颜色的透明度因子，用向量（Dr, Dg, Db, Da）来表示。通常我们用 1 减去源颜色（即玻璃）的透明度因子作为目标颜色的透明度因子，即(1- Sr, 1- Sg, 1- Sb, 1- Sa)。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84070" y="124460"/>
            <a:ext cx="7616825" cy="67773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248285"/>
            <a:ext cx="7654290" cy="60477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863</Words>
  <Application>WPS 演示</Application>
  <PresentationFormat>宽屏</PresentationFormat>
  <Paragraphs>30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Montserrat Light</vt:lpstr>
      <vt:lpstr>Segoe Print</vt:lpstr>
      <vt:lpstr>Verdana</vt:lpstr>
      <vt:lpstr>Arial Unicode MS</vt:lpstr>
      <vt:lpstr>Calibri</vt:lpstr>
      <vt:lpstr>Office 主题</vt:lpstr>
      <vt:lpstr>Three.js之材质</vt:lpstr>
      <vt:lpstr>PowerPoint 演示文稿</vt:lpstr>
      <vt:lpstr>PowerPoint 演示文稿</vt:lpstr>
      <vt:lpstr>种类</vt:lpstr>
      <vt:lpstr>02</vt:lpstr>
      <vt:lpstr>混合属性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fei</dc:creator>
  <cp:lastModifiedBy>Administrator</cp:lastModifiedBy>
  <cp:revision>86</cp:revision>
  <dcterms:created xsi:type="dcterms:W3CDTF">2018-08-14T06:54:00Z</dcterms:created>
  <dcterms:modified xsi:type="dcterms:W3CDTF">2019-05-30T10:11:53Z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